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434" r:id="rId2"/>
    <p:sldId id="488" r:id="rId3"/>
    <p:sldId id="463" r:id="rId4"/>
    <p:sldId id="490" r:id="rId5"/>
    <p:sldId id="466" r:id="rId6"/>
    <p:sldId id="487" r:id="rId7"/>
    <p:sldId id="460" r:id="rId8"/>
    <p:sldId id="491" r:id="rId9"/>
    <p:sldId id="464" r:id="rId10"/>
    <p:sldId id="495" r:id="rId11"/>
    <p:sldId id="496" r:id="rId12"/>
    <p:sldId id="497" r:id="rId13"/>
    <p:sldId id="492" r:id="rId14"/>
    <p:sldId id="469" r:id="rId15"/>
    <p:sldId id="493" r:id="rId16"/>
    <p:sldId id="465" r:id="rId17"/>
    <p:sldId id="471" r:id="rId18"/>
    <p:sldId id="474" r:id="rId19"/>
    <p:sldId id="472" r:id="rId20"/>
    <p:sldId id="462" r:id="rId21"/>
    <p:sldId id="473" r:id="rId22"/>
    <p:sldId id="475" r:id="rId23"/>
    <p:sldId id="470" r:id="rId24"/>
    <p:sldId id="477" r:id="rId25"/>
    <p:sldId id="468" r:id="rId26"/>
    <p:sldId id="476" r:id="rId27"/>
    <p:sldId id="494" r:id="rId28"/>
    <p:sldId id="478" r:id="rId29"/>
  </p:sldIdLst>
  <p:sldSz cx="9144000" cy="6858000" type="screen4x3"/>
  <p:notesSz cx="10234613" cy="7099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FF"/>
    <a:srgbClr val="0000FF"/>
    <a:srgbClr val="FF0066"/>
    <a:srgbClr val="FF00FF"/>
    <a:srgbClr val="996600"/>
    <a:srgbClr val="CC3300"/>
    <a:srgbClr val="660033"/>
    <a:srgbClr val="00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6392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51" y="0"/>
            <a:ext cx="4436391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692"/>
            <a:ext cx="4436392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51" y="6742692"/>
            <a:ext cx="4436391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B8E9A699-63D6-4A0B-8AB3-E74EB66F692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840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6392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6551" y="0"/>
            <a:ext cx="4436391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en-US" altLang="zh-CN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626" y="3372168"/>
            <a:ext cx="8189361" cy="319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692"/>
            <a:ext cx="4436392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6551" y="6742692"/>
            <a:ext cx="4436391" cy="3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82" tIns="47791" rIns="95582" bIns="47791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BCB87519-C0D1-4084-85C1-E81FF4EA3E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21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87519-C0D1-4084-85C1-E81FF4EA3EB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633" name="Rectangle 1433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6634" name="Picture 1434" descr="ha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4625498">
            <a:off x="8093075" y="5561013"/>
            <a:ext cx="4064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6635" name="Group 1435"/>
          <p:cNvGrpSpPr>
            <a:grpSpLocks/>
          </p:cNvGrpSpPr>
          <p:nvPr/>
        </p:nvGrpSpPr>
        <p:grpSpPr bwMode="auto">
          <a:xfrm>
            <a:off x="-1028700" y="1887538"/>
            <a:ext cx="2230438" cy="5002212"/>
            <a:chOff x="1696" y="160"/>
            <a:chExt cx="1148" cy="2575"/>
          </a:xfrm>
        </p:grpSpPr>
        <p:sp>
          <p:nvSpPr>
            <p:cNvPr id="436636" name="Freeform 1436"/>
            <p:cNvSpPr>
              <a:spLocks/>
            </p:cNvSpPr>
            <p:nvPr userDrawn="1"/>
          </p:nvSpPr>
          <p:spPr bwMode="gray">
            <a:xfrm>
              <a:off x="1707" y="173"/>
              <a:ext cx="1137" cy="2558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37" name="Picture 1437" descr="haba_03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90000" contrast="48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96" y="160"/>
              <a:ext cx="1143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638" name="Group 1438"/>
          <p:cNvGrpSpPr>
            <a:grpSpLocks/>
          </p:cNvGrpSpPr>
          <p:nvPr/>
        </p:nvGrpSpPr>
        <p:grpSpPr bwMode="auto">
          <a:xfrm rot="2126661">
            <a:off x="339725" y="2987675"/>
            <a:ext cx="1914525" cy="4295775"/>
            <a:chOff x="1696" y="160"/>
            <a:chExt cx="1148" cy="2575"/>
          </a:xfrm>
        </p:grpSpPr>
        <p:sp>
          <p:nvSpPr>
            <p:cNvPr id="436639" name="Freeform 1439"/>
            <p:cNvSpPr>
              <a:spLocks/>
            </p:cNvSpPr>
            <p:nvPr userDrawn="1"/>
          </p:nvSpPr>
          <p:spPr bwMode="gray">
            <a:xfrm>
              <a:off x="1707" y="173"/>
              <a:ext cx="1137" cy="2558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40" name="Picture 1440" descr="haba_03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90000" contrast="48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96" y="160"/>
              <a:ext cx="1143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641" name="Group 1441"/>
          <p:cNvGrpSpPr>
            <a:grpSpLocks/>
          </p:cNvGrpSpPr>
          <p:nvPr/>
        </p:nvGrpSpPr>
        <p:grpSpPr bwMode="auto">
          <a:xfrm rot="4666960">
            <a:off x="1066007" y="4420393"/>
            <a:ext cx="1822450" cy="4087813"/>
            <a:chOff x="1696" y="160"/>
            <a:chExt cx="1148" cy="2575"/>
          </a:xfrm>
        </p:grpSpPr>
        <p:sp>
          <p:nvSpPr>
            <p:cNvPr id="436642" name="Freeform 1442"/>
            <p:cNvSpPr>
              <a:spLocks/>
            </p:cNvSpPr>
            <p:nvPr userDrawn="1"/>
          </p:nvSpPr>
          <p:spPr bwMode="gray">
            <a:xfrm>
              <a:off x="1707" y="173"/>
              <a:ext cx="1137" cy="2558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43" name="Picture 1443" descr="haba_03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90000" contrast="48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96" y="160"/>
              <a:ext cx="1143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647" name="Group 1447"/>
          <p:cNvGrpSpPr>
            <a:grpSpLocks/>
          </p:cNvGrpSpPr>
          <p:nvPr/>
        </p:nvGrpSpPr>
        <p:grpSpPr bwMode="auto">
          <a:xfrm rot="1366339">
            <a:off x="5407025" y="5013325"/>
            <a:ext cx="1273175" cy="571500"/>
            <a:chOff x="2044" y="2133"/>
            <a:chExt cx="1329" cy="596"/>
          </a:xfrm>
        </p:grpSpPr>
        <p:pic>
          <p:nvPicPr>
            <p:cNvPr id="436648" name="Picture 1448" descr="hab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260956">
              <a:off x="2409" y="1772"/>
              <a:ext cx="59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6649" name="Freeform 1449"/>
            <p:cNvSpPr>
              <a:spLocks/>
            </p:cNvSpPr>
            <p:nvPr userDrawn="1"/>
          </p:nvSpPr>
          <p:spPr bwMode="gray">
            <a:xfrm rot="4245780">
              <a:off x="2418" y="17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6650" name="Oval 1450"/>
          <p:cNvSpPr>
            <a:spLocks noChangeArrowheads="1"/>
          </p:cNvSpPr>
          <p:nvPr/>
        </p:nvSpPr>
        <p:spPr bwMode="gray">
          <a:xfrm>
            <a:off x="8312150" y="6394450"/>
            <a:ext cx="152400" cy="1524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1" name="Oval 1451"/>
          <p:cNvSpPr>
            <a:spLocks noChangeArrowheads="1"/>
          </p:cNvSpPr>
          <p:nvPr/>
        </p:nvSpPr>
        <p:spPr bwMode="gray">
          <a:xfrm>
            <a:off x="8551863" y="6392863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2" name="Oval 1452"/>
          <p:cNvSpPr>
            <a:spLocks noChangeArrowheads="1"/>
          </p:cNvSpPr>
          <p:nvPr/>
        </p:nvSpPr>
        <p:spPr bwMode="gray">
          <a:xfrm>
            <a:off x="7835900" y="639445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3" name="Oval 1453"/>
          <p:cNvSpPr>
            <a:spLocks noChangeArrowheads="1"/>
          </p:cNvSpPr>
          <p:nvPr/>
        </p:nvSpPr>
        <p:spPr bwMode="gray">
          <a:xfrm>
            <a:off x="8075613" y="6392863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4" name="Text Box 1454"/>
          <p:cNvSpPr txBox="1">
            <a:spLocks noChangeArrowheads="1"/>
          </p:cNvSpPr>
          <p:nvPr/>
        </p:nvSpPr>
        <p:spPr bwMode="gray">
          <a:xfrm>
            <a:off x="5962650" y="6329363"/>
            <a:ext cx="189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>
                <a:ea typeface="宋体" charset="-122"/>
              </a:rPr>
              <a:t>www.themegallery.com</a:t>
            </a:r>
          </a:p>
        </p:txBody>
      </p:sp>
      <p:sp>
        <p:nvSpPr>
          <p:cNvPr id="436655" name="Rectangle 1455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2130425"/>
            <a:ext cx="5551488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436656" name="Rectangle 14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62325" y="1066800"/>
            <a:ext cx="4984750" cy="10779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grpSp>
        <p:nvGrpSpPr>
          <p:cNvPr id="436659" name="Group 1459"/>
          <p:cNvGrpSpPr>
            <a:grpSpLocks/>
          </p:cNvGrpSpPr>
          <p:nvPr/>
        </p:nvGrpSpPr>
        <p:grpSpPr bwMode="auto">
          <a:xfrm>
            <a:off x="3598863" y="3860800"/>
            <a:ext cx="2101850" cy="941388"/>
            <a:chOff x="2267" y="2432"/>
            <a:chExt cx="1324" cy="593"/>
          </a:xfrm>
        </p:grpSpPr>
        <p:sp>
          <p:nvSpPr>
            <p:cNvPr id="436646" name="Freeform 1446"/>
            <p:cNvSpPr>
              <a:spLocks/>
            </p:cNvSpPr>
            <p:nvPr userDrawn="1"/>
          </p:nvSpPr>
          <p:spPr bwMode="gray">
            <a:xfrm rot="4463845">
              <a:off x="2636" y="20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57" name="Picture 1457" descr="haba_0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477534">
              <a:off x="2634" y="2069"/>
              <a:ext cx="593" cy="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36441 0.19316 C -0.32413 0.10664 -0.28368 0.02013 -0.22292 -0.01202 C -0.16232 -0.04418 -0.03715 -0.00208 -4.44444E-6 -1.50821E-6 " pathEditMode="relative" ptsTypes="aaA">
                                      <p:cBhvr>
                                        <p:cTn id="20" dur="1000" fill="hold"/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15538 -0.15125 C -0.13941 -0.14362 -0.08507 -0.12928 -0.0592 -0.10407 C -0.03333 -0.07887 -0.01232 -0.02174 -1.38889E-6 4.04255E-6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75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25538 -0.14283 C -0.23385 -0.12315 -0.16823 -0.04885 -0.12569 -0.025 C -0.08316 -0.00116 -0.02621 -0.0051 -1.66667E-6 4.81481E-6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B59B7-0048-4D44-A4DE-29DDDB8B5E7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112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1700" cy="58547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62700" cy="58547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37B355-8057-4E73-8132-35C1DEA974B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11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145465-7750-463C-8380-50772333FCE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75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AF97DE-34B9-46E8-AF24-911FE0DF7DB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46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2DE85-6A17-480C-A228-615F5B10086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371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0DA7B9-3403-4F38-A09B-D6B4EDA7922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13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9700A-5D84-4AC8-8F0B-D821ED75573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98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1D358C-8D81-4209-9E7A-1D8D73D2662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5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02A5FD-37D2-4CDF-95EC-89D314E816A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24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D3D50B-D324-431C-8F25-FD8E7FE80E3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201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3" name="Rectangle 485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08" name="Oval 480"/>
          <p:cNvSpPr>
            <a:spLocks noChangeArrowheads="1"/>
          </p:cNvSpPr>
          <p:nvPr/>
        </p:nvSpPr>
        <p:spPr bwMode="gray">
          <a:xfrm>
            <a:off x="8312150" y="6394450"/>
            <a:ext cx="152400" cy="1524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09" name="Oval 481"/>
          <p:cNvSpPr>
            <a:spLocks noChangeArrowheads="1"/>
          </p:cNvSpPr>
          <p:nvPr/>
        </p:nvSpPr>
        <p:spPr bwMode="gray">
          <a:xfrm>
            <a:off x="8551863" y="6392863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0" name="Oval 482"/>
          <p:cNvSpPr>
            <a:spLocks noChangeArrowheads="1"/>
          </p:cNvSpPr>
          <p:nvPr/>
        </p:nvSpPr>
        <p:spPr bwMode="gray">
          <a:xfrm>
            <a:off x="7835900" y="639445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1" name="Oval 483"/>
          <p:cNvSpPr>
            <a:spLocks noChangeArrowheads="1"/>
          </p:cNvSpPr>
          <p:nvPr/>
        </p:nvSpPr>
        <p:spPr bwMode="gray">
          <a:xfrm>
            <a:off x="8075613" y="6392863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2" name="Text Box 484"/>
          <p:cNvSpPr txBox="1">
            <a:spLocks noChangeArrowheads="1"/>
          </p:cNvSpPr>
          <p:nvPr/>
        </p:nvSpPr>
        <p:spPr bwMode="gray">
          <a:xfrm>
            <a:off x="5962650" y="6329363"/>
            <a:ext cx="189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>
                <a:ea typeface="宋体" charset="-122"/>
              </a:rPr>
              <a:t>www.themegallery.com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287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CN" sz="1400" b="0">
              <a:ea typeface="宋体" charset="-122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zh-CN" altLang="zh-CN" sz="1400" b="0"/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r>
              <a:rPr lang="en-US" altLang="zh-CN"/>
              <a:t>AV 20.2.63</a:t>
            </a:r>
          </a:p>
        </p:txBody>
      </p:sp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fld id="{E9552176-2AB7-42C3-93AF-5E5995675E4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zh-CN" sz="1400" b="0">
              <a:ea typeface="宋体" charset="-122"/>
            </a:endParaRPr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0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pic>
        <p:nvPicPr>
          <p:cNvPr id="150996" name="Picture 468" descr="hab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4625498">
            <a:off x="2315369" y="6269831"/>
            <a:ext cx="2222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997" name="Group 469"/>
          <p:cNvGrpSpPr>
            <a:grpSpLocks/>
          </p:cNvGrpSpPr>
          <p:nvPr/>
        </p:nvGrpSpPr>
        <p:grpSpPr bwMode="auto">
          <a:xfrm rot="264869">
            <a:off x="165100" y="5657850"/>
            <a:ext cx="787400" cy="352425"/>
            <a:chOff x="2044" y="2133"/>
            <a:chExt cx="1329" cy="596"/>
          </a:xfrm>
        </p:grpSpPr>
        <p:pic>
          <p:nvPicPr>
            <p:cNvPr id="150998" name="Picture 470" descr="haba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260956">
              <a:off x="2409" y="1772"/>
              <a:ext cx="59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999" name="Freeform 471"/>
            <p:cNvSpPr>
              <a:spLocks/>
            </p:cNvSpPr>
            <p:nvPr userDrawn="1"/>
          </p:nvSpPr>
          <p:spPr bwMode="gray">
            <a:xfrm rot="4245780">
              <a:off x="2418" y="17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1000" name="Group 472"/>
          <p:cNvGrpSpPr>
            <a:grpSpLocks/>
          </p:cNvGrpSpPr>
          <p:nvPr/>
        </p:nvGrpSpPr>
        <p:grpSpPr bwMode="auto">
          <a:xfrm rot="1366339" flipV="1">
            <a:off x="1071563" y="5967413"/>
            <a:ext cx="650875" cy="292100"/>
            <a:chOff x="2044" y="2133"/>
            <a:chExt cx="1329" cy="596"/>
          </a:xfrm>
        </p:grpSpPr>
        <p:pic>
          <p:nvPicPr>
            <p:cNvPr id="151001" name="Picture 473" descr="haba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260956">
              <a:off x="2409" y="1772"/>
              <a:ext cx="59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002" name="Freeform 474"/>
            <p:cNvSpPr>
              <a:spLocks/>
            </p:cNvSpPr>
            <p:nvPr userDrawn="1"/>
          </p:nvSpPr>
          <p:spPr bwMode="gray">
            <a:xfrm rot="4245780">
              <a:off x="2418" y="17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18 0.16535 C -0.27587 0.10476 -0.25556 0.0444 -0.20625 0.01688 C -0.15695 -0.01064 -0.0342 0.00277 -2.77778E-7 3.92229E-6 " pathEditMode="relative" ptsTypes="aaA">
                                      <p:cBhvr>
                                        <p:cTn id="11" dur="1000" fill="hold"/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9358 -0.04237 C -0.08611 -0.04098 -0.06545 -0.04237 -0.04879 -0.03357 C -0.03212 -0.02477 -0.00521 0.00138 0.00625 0.0104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11129 -0.06273 C -0.10486 -0.05486 -0.09167 -0.02569 -0.07309 -0.01527 C -0.05452 -0.00486 -0.01528 -0.00324 2.22222E-6 -2.96296E-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51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81" name="Text Box 113"/>
          <p:cNvSpPr txBox="1">
            <a:spLocks noChangeArrowheads="1"/>
          </p:cNvSpPr>
          <p:nvPr/>
        </p:nvSpPr>
        <p:spPr bwMode="auto">
          <a:xfrm>
            <a:off x="1473200" y="606425"/>
            <a:ext cx="64150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การดูแลผู้ป่วยระยะท้าย </a:t>
            </a:r>
          </a:p>
          <a:p>
            <a:pPr>
              <a:spcBef>
                <a:spcPct val="50000"/>
              </a:spcBef>
            </a:pPr>
            <a:r>
              <a:rPr lang="th-TH" altLang="zh-CN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ด้วย</a:t>
            </a:r>
            <a:r>
              <a:rPr lang="en-US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    </a:t>
            </a:r>
            <a:r>
              <a:rPr lang="th-TH" altLang="zh-CN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ความเป็นมนุษย์</a:t>
            </a:r>
            <a:endParaRPr lang="en-US" altLang="zh-CN" sz="7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pic>
        <p:nvPicPr>
          <p:cNvPr id="1026" name="Picture 2" descr="C:\Users\CFIN\AppData\Local\Microsoft\Windows\INetCache\IE\1YJEFAV6\red-scribble-hea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2492375"/>
            <a:ext cx="1003300" cy="916837"/>
          </a:xfrm>
          <a:prstGeom prst="rect">
            <a:avLst/>
          </a:prstGeom>
          <a:noFill/>
        </p:spPr>
      </p:pic>
      <p:sp>
        <p:nvSpPr>
          <p:cNvPr id="7" name="Text Box 518"/>
          <p:cNvSpPr txBox="1">
            <a:spLocks noChangeArrowheads="1"/>
          </p:cNvSpPr>
          <p:nvPr/>
        </p:nvSpPr>
        <p:spPr bwMode="gray">
          <a:xfrm>
            <a:off x="5372100" y="5334000"/>
            <a:ext cx="2768600" cy="769441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zh-CN" sz="4400" dirty="0">
                <a:latin typeface="Verdana" pitchFamily="34" charset="0"/>
                <a:ea typeface="宋体" charset="-122"/>
              </a:rPr>
              <a:t>อภิชญา  วรพันธ์</a:t>
            </a:r>
            <a:endParaRPr lang="en-US" altLang="zh-CN" sz="4400" dirty="0">
              <a:latin typeface="Verdana" pitchFamily="34" charset="0"/>
              <a:ea typeface="宋体" charset="-122"/>
            </a:endParaRPr>
          </a:p>
        </p:txBody>
      </p:sp>
      <p:sp>
        <p:nvSpPr>
          <p:cNvPr id="8" name="Text Box 518"/>
          <p:cNvSpPr txBox="1">
            <a:spLocks noChangeArrowheads="1"/>
          </p:cNvSpPr>
          <p:nvPr/>
        </p:nvSpPr>
        <p:spPr bwMode="gray">
          <a:xfrm>
            <a:off x="2171700" y="3797300"/>
            <a:ext cx="5041900" cy="1200329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zh-C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charset="-122"/>
              </a:rPr>
              <a:t>สุขนี้  ... ที่</a:t>
            </a:r>
            <a:endParaRPr lang="en-US" altLang="zh-CN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charset="-122"/>
            </a:endParaRPr>
          </a:p>
        </p:txBody>
      </p:sp>
      <p:sp>
        <p:nvSpPr>
          <p:cNvPr id="28674" name="AutoShape 2" descr="Image result for บ้าน ภาพวาด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2" descr="C:\Users\CFIN\AppData\Local\Microsoft\Windows\INetCache\IE\8Y2X6A99\shutterstock_944984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400" y="3675192"/>
            <a:ext cx="1424780" cy="1303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363" y="0"/>
            <a:ext cx="8686800" cy="1422400"/>
          </a:xfrm>
        </p:spPr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การหาความสุข .. อยู่ที่วิธีคิด</a:t>
            </a:r>
            <a:b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กรณีศึกษา </a:t>
            </a:r>
            <a:r>
              <a:rPr lang="en-US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พี่แป๊ะ (สามี)</a:t>
            </a:r>
            <a:endParaRPr lang="en-US" sz="4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9" descr="คุณแม่ 8.9.62_๑๙๐๙๑๐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6743676" y="1511300"/>
            <a:ext cx="210076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11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330620" y="1524000"/>
            <a:ext cx="6347268" cy="31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12800" y="4826000"/>
            <a:ext cx="7937500" cy="1270000"/>
          </a:xfrm>
        </p:spPr>
        <p:txBody>
          <a:bodyPr/>
          <a:lstStyle/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รักษาไป   เที่ยวไป     ถ้ารอหาย ก็อาจจะอดเที่ยว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เที่ยวก่อนผ่าตัด .. </a:t>
            </a:r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</a:t>
            </a:r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สุดท้าย ที่เขาค้อ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จะถวายท่านต้น 18.8-ti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6489" y="1117601"/>
            <a:ext cx="4093112" cy="2844799"/>
          </a:xfrm>
        </p:spPr>
      </p:pic>
      <p:sp>
        <p:nvSpPr>
          <p:cNvPr id="12" name="Content Placeholder 6"/>
          <p:cNvSpPr txBox="1">
            <a:spLocks/>
          </p:cNvSpPr>
          <p:nvPr/>
        </p:nvSpPr>
        <p:spPr bwMode="gray">
          <a:xfrm>
            <a:off x="4724400" y="3517900"/>
            <a:ext cx="40513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9" descr="คุณแม่ 8.9.62_๑๙๐๙๑๐_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398944" y="4013200"/>
            <a:ext cx="4033356" cy="17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6"/>
          <p:cNvSpPr txBox="1">
            <a:spLocks/>
          </p:cNvSpPr>
          <p:nvPr/>
        </p:nvSpPr>
        <p:spPr bwMode="gray">
          <a:xfrm>
            <a:off x="4533900" y="1130300"/>
            <a:ext cx="43815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 err="1">
                <a:solidFill>
                  <a:srgbClr val="0000FF"/>
                </a:solidFill>
                <a:latin typeface="+mn-lt"/>
              </a:rPr>
              <a:t>จนท.</a:t>
            </a:r>
            <a:r>
              <a:rPr lang="th-TH" sz="4000" kern="0" dirty="0">
                <a:latin typeface="+mn-lt"/>
              </a:rPr>
              <a:t>- ไม่สามารถวัดสัญญาณชีพได้  แต่ก็จะทำ </a:t>
            </a:r>
            <a:r>
              <a:rPr lang="en-US" sz="2800" kern="0" dirty="0">
                <a:latin typeface="+mn-lt"/>
              </a:rPr>
              <a:t>CPR</a:t>
            </a:r>
            <a:r>
              <a:rPr lang="en-US" sz="4000" kern="0" dirty="0">
                <a:latin typeface="+mn-lt"/>
              </a:rPr>
              <a:t> </a:t>
            </a:r>
            <a:r>
              <a:rPr lang="th-TH" sz="4000" kern="0" dirty="0">
                <a:latin typeface="+mn-lt"/>
              </a:rPr>
              <a:t>ต่อ  หมอจะฉีดยากระตุ้นหัวใจ และขอใส่ท่อช่วยหายใจ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solidFill>
                  <a:srgbClr val="0000FF"/>
                </a:solidFill>
                <a:latin typeface="+mn-lt"/>
              </a:rPr>
              <a:t>ฉัน</a:t>
            </a:r>
            <a:r>
              <a:rPr lang="th-TH" sz="4000" kern="0" dirty="0">
                <a:latin typeface="+mn-lt"/>
              </a:rPr>
              <a:t> - ไม่ต้องทำ  มันน่าจะเกินจุดที่จะทำแล้ว  แค่นี้พอแล้ว  เพราะฉันทำ </a:t>
            </a:r>
            <a:r>
              <a:rPr lang="en-US" sz="2800" kern="0" dirty="0">
                <a:latin typeface="+mn-lt"/>
              </a:rPr>
              <a:t>CPR</a:t>
            </a:r>
            <a:r>
              <a:rPr lang="en-US" sz="4000" kern="0" dirty="0">
                <a:latin typeface="+mn-lt"/>
              </a:rPr>
              <a:t> </a:t>
            </a:r>
            <a:r>
              <a:rPr lang="th-TH" sz="4000" kern="0" dirty="0">
                <a:latin typeface="+mn-lt"/>
              </a:rPr>
              <a:t>มากว่า </a:t>
            </a:r>
            <a:r>
              <a:rPr lang="th-TH" sz="2800" kern="0" dirty="0">
                <a:latin typeface="+mn-lt"/>
              </a:rPr>
              <a:t>20</a:t>
            </a:r>
            <a:r>
              <a:rPr lang="th-TH" sz="4000" kern="0" dirty="0">
                <a:latin typeface="+mn-lt"/>
              </a:rPr>
              <a:t> นาที แล้ว ยังเหมือนเดิม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9601" y="6096000"/>
            <a:ext cx="195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ณ   27 ธ.ค.61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263" y="292100"/>
            <a:ext cx="8686800" cy="1087438"/>
          </a:xfrm>
        </p:spPr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ยอมรับ อย่างมีสติ</a:t>
            </a:r>
            <a:b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กรณีศึกษา </a:t>
            </a:r>
            <a:r>
              <a:rPr lang="en-US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พี่น้อย</a:t>
            </a:r>
            <a:endParaRPr lang="en-US" sz="4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17500" y="1595438"/>
            <a:ext cx="4356100" cy="4525962"/>
          </a:xfrm>
        </p:spPr>
        <p:txBody>
          <a:bodyPr/>
          <a:lstStyle/>
          <a:p>
            <a:pPr algn="ctr">
              <a:buNone/>
            </a:pPr>
            <a:r>
              <a:rPr lang="th-TH" sz="3600" dirty="0">
                <a:solidFill>
                  <a:schemeClr val="tx1"/>
                </a:solidFill>
              </a:rPr>
              <a:t>เตรียมพร้อมไว้ก่อนตาย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chemeClr val="tx1"/>
                </a:solidFill>
              </a:rPr>
              <a:t>ทำพินัยกรรม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chemeClr val="tx1"/>
                </a:solidFill>
              </a:rPr>
              <a:t>ขายที่ดิน เพื่อนำเงินไปบริจาค</a:t>
            </a:r>
          </a:p>
          <a:p>
            <a:pPr marL="514350" indent="-514350">
              <a:buAutoNum type="arabicPeriod"/>
            </a:pPr>
            <a:r>
              <a:rPr lang="th-TH" sz="3600" dirty="0">
                <a:solidFill>
                  <a:schemeClr val="tx1"/>
                </a:solidFill>
              </a:rPr>
              <a:t>คุยเรื่องรูปแบบงานศพ</a:t>
            </a:r>
          </a:p>
          <a:p>
            <a:pPr marL="514350" indent="-514350">
              <a:buNone/>
            </a:pPr>
            <a:r>
              <a:rPr lang="th-TH" sz="3600" dirty="0">
                <a:solidFill>
                  <a:schemeClr val="tx1"/>
                </a:solidFill>
              </a:rPr>
              <a:t>- จัดงาน 2 วัน  แบบที่เคยทำ</a:t>
            </a:r>
          </a:p>
          <a:p>
            <a:pPr marL="514350" indent="-514350">
              <a:buNone/>
            </a:pPr>
            <a:r>
              <a:rPr lang="th-TH" sz="3600" dirty="0">
                <a:solidFill>
                  <a:schemeClr val="tx1"/>
                </a:solidFill>
              </a:rPr>
              <a:t>- ใช้ต้นไม้แทนดอกไม้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พี่น้อย 14.1-ve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7900" y="1508596"/>
            <a:ext cx="3632200" cy="4676304"/>
          </a:xfrm>
        </p:spPr>
      </p:pic>
      <p:sp>
        <p:nvSpPr>
          <p:cNvPr id="8" name="Rectangle 7"/>
          <p:cNvSpPr/>
          <p:nvPr/>
        </p:nvSpPr>
        <p:spPr>
          <a:xfrm>
            <a:off x="2603501" y="5803900"/>
            <a:ext cx="195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ณ   14 ม.ค.61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363" y="0"/>
            <a:ext cx="8686800" cy="1422400"/>
          </a:xfrm>
        </p:spPr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ความสุข ...สำคัญกว่าดัชนีทางการแพทย์</a:t>
            </a:r>
            <a:b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กรณีศึกษา </a:t>
            </a:r>
            <a:r>
              <a:rPr lang="en-US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</a:t>
            </a: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คุณแม่</a:t>
            </a:r>
            <a:endParaRPr lang="en-US" sz="4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" name="Content Placeholder 8" descr="2154-tile-ti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6899" y="1485900"/>
            <a:ext cx="5265169" cy="430529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69000" y="1308100"/>
            <a:ext cx="2921000" cy="4419600"/>
          </a:xfrm>
        </p:spPr>
        <p:txBody>
          <a:bodyPr/>
          <a:lstStyle/>
          <a:p>
            <a:pPr algn="ctr">
              <a:buNone/>
            </a:pPr>
            <a:endParaRPr lang="th-TH" sz="800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th-TH" sz="4000" dirty="0">
                <a:solidFill>
                  <a:srgbClr val="0000FF"/>
                </a:solidFill>
              </a:rPr>
              <a:t>ซ้อมตาย ครั้งที่ 1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สัญญาณ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ของความ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ไม่แน่นอน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เริ่มปรากฏ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10401" y="5359400"/>
            <a:ext cx="195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ณ 8 พ.ย.61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ถึงอย่างไรก็ต้องใช้ .. เลือกที่ชอบใจไว้ได้เลย 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7594600" cy="1917700"/>
          </a:xfrm>
        </p:spPr>
        <p:txBody>
          <a:bodyPr/>
          <a:lstStyle/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เลือกรูป  อัดรูป  ซื้อกรอบรูปเตรียมไว้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จัดการเรื่องธุรกรรมทางการเงิน</a:t>
            </a:r>
          </a:p>
          <a:p>
            <a:pPr>
              <a:buNone/>
            </a:pPr>
            <a:r>
              <a:rPr lang="th-TH" dirty="0"/>
              <a:t>   </a:t>
            </a:r>
            <a:endParaRPr lang="en-US" dirty="0"/>
          </a:p>
        </p:txBody>
      </p:sp>
      <p:pic>
        <p:nvPicPr>
          <p:cNvPr id="9" name="Content Placeholder 8" descr="006  แม่แป๊ว-hor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016000"/>
            <a:ext cx="5245100" cy="3403600"/>
          </a:xfrm>
        </p:spPr>
      </p:pic>
      <p:sp>
        <p:nvSpPr>
          <p:cNvPr id="10" name="Rectangle 9"/>
          <p:cNvSpPr/>
          <p:nvPr/>
        </p:nvSpPr>
        <p:spPr>
          <a:xfrm>
            <a:off x="6045201" y="5842000"/>
            <a:ext cx="195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ณ   8 ธ.ค.61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กินกับปาก .. ดีกว่ารอฝากพระไป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9900" y="2959100"/>
            <a:ext cx="2984500" cy="3263900"/>
          </a:xfrm>
        </p:spPr>
        <p:txBody>
          <a:bodyPr/>
          <a:lstStyle/>
          <a:p>
            <a:pPr algn="ctr">
              <a:buNone/>
            </a:pPr>
            <a:endParaRPr lang="th-TH" sz="40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ให้ความสำคัญกับ</a:t>
            </a:r>
            <a:br>
              <a:rPr lang="th-TH" sz="4000" dirty="0">
                <a:solidFill>
                  <a:schemeClr val="tx1"/>
                </a:solidFill>
              </a:rPr>
            </a:br>
            <a:r>
              <a:rPr lang="th-TH" sz="4000" dirty="0">
                <a:solidFill>
                  <a:srgbClr val="0000FF"/>
                </a:solidFill>
              </a:rPr>
              <a:t>ความสุข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มากกว่า</a:t>
            </a:r>
          </a:p>
          <a:p>
            <a:pPr algn="ctr">
              <a:buNone/>
            </a:pPr>
            <a:r>
              <a:rPr lang="th-TH" sz="4000" dirty="0">
                <a:solidFill>
                  <a:srgbClr val="0000FF"/>
                </a:solidFill>
              </a:rPr>
              <a:t>ดัชนีทางการแพทย์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9" name="Content Placeholder 8" descr="ฝากรูป_๑๘๑๒๑๕_0096-ti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04553" y="1181100"/>
            <a:ext cx="5282248" cy="5130800"/>
          </a:xfrm>
        </p:spPr>
      </p:pic>
      <p:pic>
        <p:nvPicPr>
          <p:cNvPr id="10" name="Content Placeholder 8" descr="คุณยาย 5.5.62_๑๙๐๕๐๕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635000" y="1257300"/>
            <a:ext cx="2501900" cy="248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3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7963" y="0"/>
            <a:ext cx="8686800" cy="1087438"/>
          </a:xfrm>
        </p:spPr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ความสุข  มีได้ทุกวัน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คุณยาย 5.5.62_๑๙๐๕๐๕_000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68300" y="1125037"/>
            <a:ext cx="8216900" cy="366095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8000" y="4851400"/>
            <a:ext cx="8026400" cy="1181100"/>
          </a:xfrm>
        </p:spPr>
        <p:txBody>
          <a:bodyPr/>
          <a:lstStyle/>
          <a:p>
            <a:pPr algn="ctr">
              <a:buNone/>
            </a:pPr>
            <a:r>
              <a:rPr lang="th-TH" sz="4000" dirty="0">
                <a:solidFill>
                  <a:srgbClr val="0000FF"/>
                </a:solidFill>
              </a:rPr>
              <a:t>ความสุขพื้นฐาน   </a:t>
            </a:r>
            <a:r>
              <a:rPr lang="th-TH" sz="4000" dirty="0">
                <a:solidFill>
                  <a:schemeClr val="tx1"/>
                </a:solidFill>
              </a:rPr>
              <a:t>กินได้   และได้กิน   </a:t>
            </a:r>
            <a:r>
              <a:rPr lang="th-TH" sz="4000" dirty="0">
                <a:solidFill>
                  <a:srgbClr val="0000FF"/>
                </a:solidFill>
              </a:rPr>
              <a:t>ในสิ่งที่อยากกิน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..</a:t>
            </a: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เพื่อความไม่ประมาท  ซ้อมตายอีก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คุณแม่ช็อค 8-ver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764" y="1328738"/>
            <a:ext cx="3695472" cy="452596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10100" y="1582738"/>
            <a:ext cx="4038600" cy="4525962"/>
          </a:xfrm>
        </p:spPr>
        <p:txBody>
          <a:bodyPr/>
          <a:lstStyle/>
          <a:p>
            <a:pPr algn="ctr">
              <a:buNone/>
            </a:pPr>
            <a:r>
              <a:rPr lang="th-TH" sz="4000" dirty="0">
                <a:solidFill>
                  <a:srgbClr val="0000FF"/>
                </a:solidFill>
              </a:rPr>
              <a:t>ซ้อมตาย ครั้งที่ 2 และ 3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ความโชคดีของชีวิต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ที่ส่งสัญญาณเตือน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ห่างจากครั้งแรก 9 เดือน</a:t>
            </a:r>
            <a:br>
              <a:rPr lang="th-TH" sz="4000" dirty="0">
                <a:solidFill>
                  <a:schemeClr val="tx1"/>
                </a:solidFill>
              </a:rPr>
            </a:br>
            <a:r>
              <a:rPr lang="th-TH" sz="4000" dirty="0">
                <a:solidFill>
                  <a:schemeClr val="tx1"/>
                </a:solidFill>
              </a:rPr>
              <a:t>เตือน 2 ครั้ง ติด ๆ กัน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3800" y="5626100"/>
            <a:ext cx="3644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ณ  8 ส.ค. 62 และ 15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เตรียมบุญ .. ของติดตัวที่นำไปได้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คุณแม่ 8.9.62_๑๙๐๙๑๐_0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108" y="1219200"/>
            <a:ext cx="2952750" cy="1905000"/>
          </a:xfrm>
        </p:spPr>
      </p:pic>
      <p:pic>
        <p:nvPicPr>
          <p:cNvPr id="9" name="Content Placeholder 8" descr="จะถวายท่านต้น 18.8-til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82787" y="1193800"/>
            <a:ext cx="5556116" cy="3708400"/>
          </a:xfrm>
        </p:spPr>
      </p:pic>
      <p:sp>
        <p:nvSpPr>
          <p:cNvPr id="12" name="Content Placeholder 6"/>
          <p:cNvSpPr txBox="1">
            <a:spLocks/>
          </p:cNvSpPr>
          <p:nvPr/>
        </p:nvSpPr>
        <p:spPr bwMode="gray">
          <a:xfrm>
            <a:off x="508000" y="5067300"/>
            <a:ext cx="8280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ทุกสัปดาห์    ทุกโอกาสที่สามารถจัดให้ได้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แม่อนุโมทนา  ลูกนำไปถวายพระ   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9" descr="คุณแม่ 8.9.62_๑๙๐๙๑๐_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254000" y="3162300"/>
            <a:ext cx="29590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ทำปัจจุบัน และเตรียมสำหรับอนาคต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แม่ 11-ti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" y="1280255"/>
            <a:ext cx="4254500" cy="2453545"/>
          </a:xfrm>
        </p:spPr>
      </p:pic>
      <p:pic>
        <p:nvPicPr>
          <p:cNvPr id="9" name="Content Placeholder 8" descr="แม่ 11.8.62_๑๙๐๘๑๒_000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994635" y="3767138"/>
            <a:ext cx="2399565" cy="2671740"/>
          </a:xfrm>
        </p:spPr>
      </p:pic>
      <p:sp>
        <p:nvSpPr>
          <p:cNvPr id="11" name="Content Placeholder 6"/>
          <p:cNvSpPr txBox="1">
            <a:spLocks/>
          </p:cNvSpPr>
          <p:nvPr/>
        </p:nvSpPr>
        <p:spPr bwMode="gray">
          <a:xfrm>
            <a:off x="4762500" y="1193800"/>
            <a:ext cx="4165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ถึงจะ .. ระยะท้าย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แต่ </a:t>
            </a:r>
            <a:r>
              <a:rPr lang="en-US" sz="4000" kern="0" dirty="0">
                <a:solidFill>
                  <a:srgbClr val="0000FF"/>
                </a:solidFill>
                <a:latin typeface="+mn-lt"/>
              </a:rPr>
              <a:t>“</a:t>
            </a:r>
            <a:r>
              <a:rPr lang="th-TH" sz="4000" kern="0" dirty="0">
                <a:solidFill>
                  <a:srgbClr val="0000FF"/>
                </a:solidFill>
                <a:latin typeface="+mn-lt"/>
              </a:rPr>
              <a:t>ยาใจ</a:t>
            </a:r>
            <a:r>
              <a:rPr lang="en-US" sz="4000" kern="0" dirty="0">
                <a:solidFill>
                  <a:srgbClr val="0000FF"/>
                </a:solidFill>
                <a:latin typeface="+mn-lt"/>
              </a:rPr>
              <a:t>” </a:t>
            </a:r>
            <a:r>
              <a:rPr lang="th-TH" sz="4000" kern="0" dirty="0">
                <a:latin typeface="+mn-lt"/>
              </a:rPr>
              <a:t>ก็ต้องมี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4000" kern="0" dirty="0">
              <a:solidFill>
                <a:srgbClr val="0000FF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solidFill>
                  <a:srgbClr val="0000FF"/>
                </a:solidFill>
                <a:latin typeface="+mn-lt"/>
              </a:rPr>
              <a:t>เตรียมของ</a:t>
            </a:r>
            <a:r>
              <a:rPr lang="th-TH" sz="4000" kern="0" dirty="0">
                <a:latin typeface="+mn-lt"/>
              </a:rPr>
              <a:t>ที่จะต้องใช้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รูปและกรอบรูป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เสื้อผ้า  รองเท้า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ของใช้ส่วนตัว ฯ   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ห้องพระเคลื่อนที่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คุณแม่ 21-tile 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26000" y="1150938"/>
            <a:ext cx="4051299" cy="4525962"/>
          </a:xfrm>
        </p:spPr>
      </p:pic>
      <p:pic>
        <p:nvPicPr>
          <p:cNvPr id="10" name="Content Placeholder 9" descr="37646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3700" y="1224556"/>
            <a:ext cx="4038600" cy="2953744"/>
          </a:xfrm>
        </p:spPr>
      </p:pic>
      <p:sp>
        <p:nvSpPr>
          <p:cNvPr id="11" name="Content Placeholder 6"/>
          <p:cNvSpPr txBox="1">
            <a:spLocks/>
          </p:cNvSpPr>
          <p:nvPr/>
        </p:nvSpPr>
        <p:spPr bwMode="gray">
          <a:xfrm>
            <a:off x="393700" y="4343400"/>
            <a:ext cx="42672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คุณแม่ ... อยู่ที่ไหน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ห้องพระ ... อยู่ที่นั่น   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1" y="5842000"/>
            <a:ext cx="195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ณ   14 ก.ย.62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เมื่ออาหารกาย ... ไม่ค่อยสำคัญ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158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8880" y="1328738"/>
            <a:ext cx="3700107" cy="4932362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254500" cy="2963862"/>
          </a:xfrm>
        </p:spPr>
        <p:txBody>
          <a:bodyPr/>
          <a:lstStyle/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เตรียมไว้ให้เลือกมากมาย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กินได้แค่ไหน  </a:t>
            </a:r>
            <a:r>
              <a:rPr lang="th-TH" sz="4000" dirty="0">
                <a:solidFill>
                  <a:srgbClr val="0000FF"/>
                </a:solidFill>
              </a:rPr>
              <a:t>ก็ตามใจคนกิน</a:t>
            </a:r>
          </a:p>
          <a:p>
            <a:pPr algn="ctr">
              <a:buNone/>
            </a:pPr>
            <a:r>
              <a:rPr lang="th-TH" sz="4000" dirty="0">
                <a:solidFill>
                  <a:schemeClr val="tx1"/>
                </a:solidFill>
              </a:rPr>
              <a:t>กินไม่ได้   </a:t>
            </a:r>
            <a:r>
              <a:rPr lang="th-TH" sz="4000" dirty="0">
                <a:solidFill>
                  <a:srgbClr val="0000FF"/>
                </a:solidFill>
              </a:rPr>
              <a:t>ก็ตามใจคนกิน</a:t>
            </a:r>
          </a:p>
        </p:txBody>
      </p:sp>
      <p:pic>
        <p:nvPicPr>
          <p:cNvPr id="12" name="Content Placeholder 8" descr="แม่ 11.8.62_๑๙๐๘๑๒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5626835" y="3745912"/>
            <a:ext cx="2399565" cy="21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เดินทาง</a:t>
            </a:r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ก.ย.</a:t>
            </a:r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คุณยายเสียชีวิต 27.9.62_๑๙๐๙๒๘_00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9028" y="1036638"/>
            <a:ext cx="2821072" cy="4525962"/>
          </a:xfrm>
        </p:spPr>
      </p:pic>
      <p:pic>
        <p:nvPicPr>
          <p:cNvPr id="10" name="Content Placeholder 9" descr="71532534_10206353048301659_3538839557669650432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467101" y="1049693"/>
            <a:ext cx="5393708" cy="3141307"/>
          </a:xfrm>
        </p:spPr>
      </p:pic>
      <p:sp>
        <p:nvSpPr>
          <p:cNvPr id="11" name="Content Placeholder 6"/>
          <p:cNvSpPr txBox="1">
            <a:spLocks/>
          </p:cNvSpPr>
          <p:nvPr/>
        </p:nvSpPr>
        <p:spPr bwMode="gray">
          <a:xfrm>
            <a:off x="3479800" y="4330700"/>
            <a:ext cx="5359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เคารพการตัดสินใจของเจ้าของชีวิต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kern="0" dirty="0">
                <a:latin typeface="+mn-lt"/>
              </a:rPr>
              <a:t>          ที่เลือกจะอยู่   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CFIN\AppData\Local\Microsoft\Windows\INetCache\IE\8Y2X6A99\shutterstock_9449844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4991526"/>
            <a:ext cx="777080" cy="71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เว้นวรรค 7 วัน  ... จัดงาน 2 วัน จบ  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 descr="004  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3700" y="1176337"/>
            <a:ext cx="2578100" cy="3075781"/>
          </a:xfrm>
        </p:spPr>
      </p:pic>
      <p:pic>
        <p:nvPicPr>
          <p:cNvPr id="12" name="Content Placeholder 11" descr="328715-til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02200" y="1104900"/>
            <a:ext cx="4038600" cy="4630579"/>
          </a:xfrm>
        </p:spPr>
      </p:pic>
      <p:pic>
        <p:nvPicPr>
          <p:cNvPr id="9" name="Content Placeholder 8" descr="แม่ 11.8.62_๑๙๐๘๑๒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2298700" y="4356324"/>
            <a:ext cx="2540000" cy="186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9" descr="004  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gray">
          <a:xfrm>
            <a:off x="3052565" y="1181100"/>
            <a:ext cx="1824236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คือ ... ฉัน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th-TH" spc="50" dirty="0" err="1">
                <a:ln w="11430"/>
                <a:solidFill>
                  <a:srgbClr val="0000FF"/>
                </a:solidFill>
                <a:latin typeface="Tahoma" pitchFamily="34" charset="0"/>
              </a:rPr>
              <a:t>อภิชญา</a:t>
            </a:r>
            <a:r>
              <a:rPr lang="th-TH" spc="50" dirty="0">
                <a:ln w="11430"/>
                <a:solidFill>
                  <a:srgbClr val="0000FF"/>
                </a:solidFill>
                <a:latin typeface="Tahoma" pitchFamily="34" charset="0"/>
              </a:rPr>
              <a:t>  </a:t>
            </a:r>
            <a:r>
              <a:rPr lang="th-TH" spc="50" dirty="0" err="1">
                <a:ln w="11430"/>
                <a:solidFill>
                  <a:srgbClr val="0000FF"/>
                </a:solidFill>
                <a:latin typeface="Tahoma" pitchFamily="34" charset="0"/>
              </a:rPr>
              <a:t>วร</a:t>
            </a:r>
            <a:r>
              <a:rPr lang="th-TH" spc="50" dirty="0">
                <a:ln w="11430"/>
                <a:solidFill>
                  <a:srgbClr val="0000FF"/>
                </a:solidFill>
                <a:latin typeface="Tahoma" pitchFamily="34" charset="0"/>
              </a:rPr>
              <a:t>พันธ์</a:t>
            </a:r>
          </a:p>
          <a:p>
            <a:pPr>
              <a:buNone/>
              <a:defRPr/>
            </a:pPr>
            <a:r>
              <a:rPr lang="th-TH" dirty="0">
                <a:solidFill>
                  <a:srgbClr val="0000FF"/>
                </a:solidFill>
                <a:latin typeface="Tahoma" pitchFamily="34" charset="0"/>
              </a:rPr>
              <a:t>การศึกษา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</a:rPr>
              <a:t>      เรียนทั้งชีวิต ก็ยังไม่จบ</a:t>
            </a:r>
          </a:p>
          <a:p>
            <a:pPr>
              <a:buNone/>
              <a:defRPr/>
            </a:pPr>
            <a:r>
              <a:rPr lang="th-TH" dirty="0">
                <a:solidFill>
                  <a:srgbClr val="0000FF"/>
                </a:solidFill>
                <a:latin typeface="Tahoma" pitchFamily="34" charset="0"/>
              </a:rPr>
              <a:t>อาชีพหลัก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</a:rPr>
              <a:t>     แม่ </a:t>
            </a:r>
          </a:p>
          <a:p>
            <a:pPr>
              <a:buNone/>
              <a:defRPr/>
            </a:pPr>
            <a:r>
              <a:rPr lang="th-TH" dirty="0">
                <a:solidFill>
                  <a:srgbClr val="0000FF"/>
                </a:solidFill>
                <a:latin typeface="Tahoma" pitchFamily="34" charset="0"/>
              </a:rPr>
              <a:t>อาชีพ</a:t>
            </a:r>
            <a:r>
              <a:rPr lang="th-TH">
                <a:solidFill>
                  <a:srgbClr val="0000FF"/>
                </a:solidFill>
                <a:latin typeface="Tahoma" pitchFamily="34" charset="0"/>
              </a:rPr>
              <a:t>รอง         </a:t>
            </a:r>
            <a:r>
              <a:rPr lang="th-TH">
                <a:solidFill>
                  <a:schemeClr val="tx1"/>
                </a:solidFill>
                <a:latin typeface="Tahoma" pitchFamily="34" charset="0"/>
              </a:rPr>
              <a:t>ทำงาน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</a:rPr>
              <a:t>บริษัท</a:t>
            </a:r>
          </a:p>
          <a:p>
            <a:pPr>
              <a:buNone/>
              <a:defRPr/>
            </a:pPr>
            <a:endParaRPr lang="th-TH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              Email   api.vo@hotmail.com</a:t>
            </a:r>
          </a:p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              FB        </a:t>
            </a:r>
            <a:r>
              <a:rPr lang="en-US" sz="1400" dirty="0" err="1">
                <a:solidFill>
                  <a:schemeClr val="tx1"/>
                </a:solidFill>
              </a:rPr>
              <a:t>Apichaya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Vorapun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              TRUE   089  111  1414</a:t>
            </a:r>
          </a:p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              AIS       081  931  1414</a:t>
            </a:r>
          </a:p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              DTAC   080  599  1414</a:t>
            </a:r>
          </a:p>
        </p:txBody>
      </p:sp>
      <p:pic>
        <p:nvPicPr>
          <p:cNvPr id="7" name="Content Placeholder 11" descr="80145723_5lLsNl_13987314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11188" y="1484313"/>
            <a:ext cx="2424112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 descr="Apichaya ภาพงานศพ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70471" y="1328738"/>
            <a:ext cx="4012058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463" y="165100"/>
            <a:ext cx="8686800" cy="1270000"/>
          </a:xfrm>
        </p:spPr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จุดประกายแรก ... เป็นมะเร็งก็มีความสุขได้</a:t>
            </a:r>
            <a:b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กรณีศึกษา 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001 ทีมแพทย์ (3 ตค 50)-ti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7389" y="1574800"/>
            <a:ext cx="3111611" cy="2387599"/>
          </a:xfrm>
        </p:spPr>
      </p:pic>
      <p:pic>
        <p:nvPicPr>
          <p:cNvPr id="9" name="Content Placeholder 8" descr="P52700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9364" y="4051300"/>
            <a:ext cx="3119636" cy="2311400"/>
          </a:xfrm>
        </p:spPr>
      </p:pic>
      <p:pic>
        <p:nvPicPr>
          <p:cNvPr id="10" name="Content Placeholder 8" descr="P527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7082442" y="1339856"/>
            <a:ext cx="1820258" cy="252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8" descr="P5270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gray">
          <a:xfrm>
            <a:off x="7073900" y="3933428"/>
            <a:ext cx="1803400" cy="24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7"/>
          <p:cNvSpPr txBox="1">
            <a:spLocks/>
          </p:cNvSpPr>
          <p:nvPr/>
        </p:nvSpPr>
        <p:spPr bwMode="gray">
          <a:xfrm>
            <a:off x="3530600" y="1435100"/>
            <a:ext cx="32766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4000" dirty="0"/>
              <a:t>เด็กที่เป็นมะเร็ง </a:t>
            </a:r>
          </a:p>
          <a:p>
            <a:r>
              <a:rPr lang="th-TH" sz="4000" dirty="0">
                <a:solidFill>
                  <a:srgbClr val="0000FF"/>
                </a:solidFill>
              </a:rPr>
              <a:t>มีความสุขได้   </a:t>
            </a:r>
          </a:p>
          <a:p>
            <a:r>
              <a:rPr lang="th-TH" sz="4000" dirty="0"/>
              <a:t>ถ้าได้กิน เที่ยว เล่น  </a:t>
            </a:r>
          </a:p>
          <a:p>
            <a:r>
              <a:rPr lang="th-TH" sz="4000" dirty="0"/>
              <a:t>ยอมรับสิ่งที่เป็น</a:t>
            </a:r>
          </a:p>
          <a:p>
            <a:r>
              <a:rPr lang="th-TH" sz="4000" dirty="0"/>
              <a:t>และ</a:t>
            </a:r>
          </a:p>
          <a:p>
            <a:r>
              <a:rPr lang="th-TH" sz="4000" dirty="0"/>
              <a:t>เมื่อเป็น ... มะเร็ง</a:t>
            </a:r>
          </a:p>
          <a:p>
            <a:r>
              <a:rPr lang="th-TH" sz="4000" dirty="0"/>
              <a:t>ก็ต้อง</a:t>
            </a:r>
            <a:r>
              <a:rPr lang="th-TH" sz="4000" dirty="0">
                <a:solidFill>
                  <a:srgbClr val="0000FF"/>
                </a:solidFill>
              </a:rPr>
              <a:t>วางแผน</a:t>
            </a:r>
          </a:p>
          <a:p>
            <a:r>
              <a:rPr lang="th-TH" sz="4000" dirty="0"/>
              <a:t>สำหรับการเดินทาง</a:t>
            </a:r>
            <a:r>
              <a:rPr lang="th-TH" sz="2400" dirty="0"/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363" y="355600"/>
            <a:ext cx="8686800" cy="1087438"/>
          </a:xfrm>
        </p:spPr>
        <p:txBody>
          <a:bodyPr/>
          <a:lstStyle/>
          <a:p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จุดประกายที่ </a:t>
            </a:r>
            <a:r>
              <a:rPr lang="th-TH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เตรียมตัวตายได้  ตายที่บ้านก็ได้</a:t>
            </a:r>
            <a:b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กรณีศึกษา 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คุณพ่อ</a:t>
            </a:r>
            <a:endParaRPr lang="en-US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08500" y="1417638"/>
            <a:ext cx="4419600" cy="3319462"/>
          </a:xfrm>
        </p:spPr>
        <p:txBody>
          <a:bodyPr/>
          <a:lstStyle/>
          <a:p>
            <a:pPr>
              <a:buNone/>
            </a:pPr>
            <a:r>
              <a:rPr lang="th-TH" sz="800" dirty="0">
                <a:solidFill>
                  <a:schemeClr val="tx1"/>
                </a:solidFill>
              </a:rPr>
              <a:t>      </a:t>
            </a:r>
          </a:p>
          <a:p>
            <a:pPr algn="ctr">
              <a:buNone/>
            </a:pPr>
            <a:r>
              <a:rPr lang="th-TH" sz="4000" dirty="0">
                <a:solidFill>
                  <a:srgbClr val="0000FF"/>
                </a:solidFill>
              </a:rPr>
              <a:t>ไม่ลดคุณค่าความเป็นมนุษย์</a:t>
            </a:r>
          </a:p>
          <a:p>
            <a:pPr algn="ctr">
              <a:buNone/>
            </a:pPr>
            <a:r>
              <a:rPr lang="th-TH" sz="4000" dirty="0">
                <a:solidFill>
                  <a:srgbClr val="0000FF"/>
                </a:solidFill>
              </a:rPr>
              <a:t>ไม่บั่นทอนศักยภาพ </a:t>
            </a:r>
          </a:p>
          <a:p>
            <a:pPr>
              <a:buNone/>
            </a:pPr>
            <a:r>
              <a:rPr lang="th-TH" sz="3800" dirty="0">
                <a:solidFill>
                  <a:schemeClr val="tx1"/>
                </a:solidFill>
              </a:rPr>
              <a:t>  ความรัก..ไม่ต้องช่วยเหลือ  คิดแทน ทำแทน กันทุกเรื่อง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10" descr="DSCN4182-ti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9400" y="1651000"/>
            <a:ext cx="4225762" cy="4279900"/>
          </a:xfrm>
        </p:spPr>
      </p:pic>
      <p:pic>
        <p:nvPicPr>
          <p:cNvPr id="10" name="Content Placeholder 8" descr="73053107_k7YKv_1395680703-t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4710470" y="4470400"/>
            <a:ext cx="1800376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8" descr="73053107_k7YKv_1395680703-t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6551398" y="4481733"/>
            <a:ext cx="1970302" cy="219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16201" y="6019800"/>
            <a:ext cx="195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ณ 15 เม.ย.55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3363" y="0"/>
            <a:ext cx="8686800" cy="1384300"/>
          </a:xfrm>
        </p:spPr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ตายดี ตายสบาย  ถ้าญาติเข้าใจ</a:t>
            </a:r>
            <a:br>
              <a:rPr lang="th-TH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กรณีศึกษา </a:t>
            </a:r>
            <a:r>
              <a:rPr lang="en-US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ป้าเล็ก</a:t>
            </a:r>
            <a:endParaRPr lang="en-US" sz="4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2905" y="1320801"/>
            <a:ext cx="2527287" cy="449646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781300" y="1752600"/>
            <a:ext cx="6108700" cy="4597400"/>
          </a:xfrm>
        </p:spPr>
        <p:txBody>
          <a:bodyPr/>
          <a:lstStyle/>
          <a:p>
            <a:pPr algn="just">
              <a:buNone/>
            </a:pPr>
            <a:r>
              <a:rPr lang="th-TH" dirty="0">
                <a:solidFill>
                  <a:schemeClr val="tx1"/>
                </a:solidFill>
              </a:rPr>
              <a:t>   </a:t>
            </a:r>
            <a:r>
              <a:rPr lang="th-TH" sz="3200" dirty="0">
                <a:solidFill>
                  <a:schemeClr val="tx1"/>
                </a:solidFill>
              </a:rPr>
              <a:t>คุณป้าเสียชีวิตที่ </a:t>
            </a:r>
            <a:r>
              <a:rPr lang="th-TH" sz="3200" dirty="0">
                <a:solidFill>
                  <a:srgbClr val="0000FF"/>
                </a:solidFill>
              </a:rPr>
              <a:t>วัดป่าบ้านค้อ </a:t>
            </a:r>
            <a:r>
              <a:rPr lang="th-TH" sz="3200" dirty="0">
                <a:solidFill>
                  <a:schemeClr val="tx1"/>
                </a:solidFill>
              </a:rPr>
              <a:t>ด้วยอาการสงบ  ลมหายใจค่อยๆ ผ่อนลงไปตามธรรมชาติ   ไม่มีอาการทรมานใดๆ </a:t>
            </a:r>
            <a:r>
              <a:rPr lang="th-TH" sz="3200" dirty="0">
                <a:solidFill>
                  <a:srgbClr val="0000FF"/>
                </a:solidFill>
              </a:rPr>
              <a:t>ร่างกายปราศจากพันธนาการทางการแพทย์ที่พยายามยื้อชีวิตด้วยความรัก</a:t>
            </a:r>
          </a:p>
          <a:p>
            <a:pPr algn="just">
              <a:buNone/>
            </a:pPr>
            <a:endParaRPr lang="th-TH" sz="800" dirty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th-TH" sz="3200" dirty="0">
                <a:solidFill>
                  <a:srgbClr val="0000FF"/>
                </a:solidFill>
              </a:rPr>
              <a:t>   บ้าน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th-TH" sz="3200" dirty="0">
                <a:solidFill>
                  <a:srgbClr val="0000FF"/>
                </a:solidFill>
              </a:rPr>
              <a:t>... อาจไม่ได้หมายถึง  </a:t>
            </a:r>
            <a:r>
              <a:rPr lang="en-US" sz="3200" dirty="0">
                <a:solidFill>
                  <a:srgbClr val="0000FF"/>
                </a:solidFill>
              </a:rPr>
              <a:t>“</a:t>
            </a:r>
            <a:r>
              <a:rPr lang="th-TH" sz="3200" dirty="0">
                <a:solidFill>
                  <a:srgbClr val="0000FF"/>
                </a:solidFill>
              </a:rPr>
              <a:t>สิ่งปลูกสร้าง</a:t>
            </a:r>
            <a:r>
              <a:rPr lang="en-US" sz="3200" dirty="0">
                <a:solidFill>
                  <a:srgbClr val="0000FF"/>
                </a:solidFill>
              </a:rPr>
              <a:t>”</a:t>
            </a:r>
            <a:endParaRPr lang="th-TH" sz="3200" dirty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th-TH" sz="3200" dirty="0">
                <a:solidFill>
                  <a:schemeClr val="tx1"/>
                </a:solidFill>
              </a:rPr>
              <a:t>   แต่ </a:t>
            </a:r>
            <a:r>
              <a:rPr lang="en-US" sz="3200" dirty="0">
                <a:solidFill>
                  <a:srgbClr val="0000FF"/>
                </a:solidFill>
              </a:rPr>
              <a:t>“</a:t>
            </a:r>
            <a:r>
              <a:rPr lang="th-TH" sz="3200" dirty="0">
                <a:solidFill>
                  <a:srgbClr val="0000FF"/>
                </a:solidFill>
              </a:rPr>
              <a:t>บ้าน</a:t>
            </a:r>
            <a:r>
              <a:rPr lang="en-US" sz="3200" dirty="0">
                <a:solidFill>
                  <a:srgbClr val="0000FF"/>
                </a:solidFill>
              </a:rPr>
              <a:t>” </a:t>
            </a:r>
            <a:r>
              <a:rPr lang="th-TH" sz="3200" dirty="0">
                <a:solidFill>
                  <a:schemeClr val="tx1"/>
                </a:solidFill>
              </a:rPr>
              <a:t>อาจหมายถึงที่ที่มีความสุข อยู่อย่างสงบ สบายใจ สบายกาย </a:t>
            </a:r>
          </a:p>
          <a:p>
            <a:pPr algn="just">
              <a:buNone/>
            </a:pPr>
            <a:r>
              <a:rPr lang="th-TH" sz="2000" dirty="0">
                <a:solidFill>
                  <a:schemeClr val="tx1"/>
                </a:solidFill>
              </a:rPr>
              <a:t>                                                                 ณ 27 เม.ย.55</a:t>
            </a:r>
            <a:endParaRPr lang="en-US" sz="2000" dirty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082800" y="1368168"/>
            <a:ext cx="5410200" cy="40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087094" y="39136320"/>
            <a:ext cx="37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2"/>
              </a:rPr>
              <a:t>www.51</a:t>
            </a:r>
            <a:r>
              <a:rPr lang="en-US" altLang="zh-CN" dirty="0"/>
              <a:t> pptmoban.com </a:t>
            </a:r>
            <a:r>
              <a:rPr lang="zh-CN" altLang="en-US" dirty="0"/>
              <a:t>搜集整理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087438"/>
          </a:xfrm>
        </p:spPr>
        <p:txBody>
          <a:bodyPr/>
          <a:lstStyle/>
          <a:p>
            <a: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เต็มที่ ... แบบพอประมาณ</a:t>
            </a:r>
            <a:br>
              <a:rPr lang="th-TH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กรณีศึกษา </a:t>
            </a:r>
            <a:r>
              <a:rPr lang="en-US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th-TH" sz="40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ป้าจิต</a:t>
            </a:r>
            <a:endParaRPr lang="en-US" sz="4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62400" y="1397000"/>
            <a:ext cx="5016500" cy="54610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rgbClr val="0000FF"/>
                </a:solidFill>
              </a:rPr>
              <a:t>“</a:t>
            </a:r>
            <a:r>
              <a:rPr lang="th-TH" sz="3600" dirty="0">
                <a:solidFill>
                  <a:srgbClr val="0000FF"/>
                </a:solidFill>
              </a:rPr>
              <a:t>การดูแลอย่างเต็มที่</a:t>
            </a:r>
            <a:r>
              <a:rPr lang="en-US" sz="3600" dirty="0">
                <a:solidFill>
                  <a:srgbClr val="0000FF"/>
                </a:solidFill>
              </a:rPr>
              <a:t>” </a:t>
            </a:r>
            <a:r>
              <a:rPr lang="th-TH" sz="3600" dirty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th-TH" sz="3600" dirty="0">
                <a:solidFill>
                  <a:srgbClr val="0000FF"/>
                </a:solidFill>
              </a:rPr>
              <a:t>บางครั้งหมายถึงการไม่ต้องทำอะไรเลย  หรือ ทำพอประมาณ</a:t>
            </a:r>
            <a:endParaRPr lang="en-US" sz="3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800" dirty="0">
                <a:solidFill>
                  <a:schemeClr val="tx1"/>
                </a:solidFill>
              </a:rPr>
              <a:t>   </a:t>
            </a:r>
            <a:endParaRPr lang="th-TH" sz="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th-TH" dirty="0">
                <a:solidFill>
                  <a:schemeClr val="tx1"/>
                </a:solidFill>
              </a:rPr>
              <a:t> </a:t>
            </a:r>
            <a:r>
              <a:rPr lang="th-TH" sz="3600" dirty="0">
                <a:solidFill>
                  <a:schemeClr val="tx1"/>
                </a:solidFill>
              </a:rPr>
              <a:t>ผู้ป่วยที่มีอาการที่ไม่สบายกาย  </a:t>
            </a:r>
          </a:p>
          <a:p>
            <a:pPr algn="ctr">
              <a:buNone/>
            </a:pPr>
            <a:r>
              <a:rPr lang="th-TH" sz="3600" dirty="0">
                <a:solidFill>
                  <a:schemeClr val="tx1"/>
                </a:solidFill>
              </a:rPr>
              <a:t>จนดูว่าไม่น่าจะไปดี หรือตายดีได้   </a:t>
            </a:r>
          </a:p>
          <a:p>
            <a:pPr algn="ctr">
              <a:buNone/>
            </a:pPr>
            <a:r>
              <a:rPr lang="th-TH" sz="3600" dirty="0">
                <a:solidFill>
                  <a:srgbClr val="0000FF"/>
                </a:solidFill>
              </a:rPr>
              <a:t>ก็ต้องอาศัยการจัดการอย่างพอเหมาะ</a:t>
            </a:r>
          </a:p>
          <a:p>
            <a:pPr algn="ctr">
              <a:buNone/>
            </a:pPr>
            <a:r>
              <a:rPr lang="th-TH" sz="3600" dirty="0">
                <a:solidFill>
                  <a:srgbClr val="0000FF"/>
                </a:solidFill>
              </a:rPr>
              <a:t>จากบุคลากรทางการแพทย์    </a:t>
            </a:r>
            <a:endParaRPr lang="en-US" sz="3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th-TH" sz="2400" dirty="0">
                <a:solidFill>
                  <a:schemeClr val="tx1"/>
                </a:solidFill>
              </a:rPr>
              <a:t>                                       </a:t>
            </a:r>
            <a:r>
              <a:rPr lang="th-TH" sz="1600" dirty="0">
                <a:solidFill>
                  <a:schemeClr val="tx1"/>
                </a:solidFill>
              </a:rPr>
              <a:t>14 ส.ค.60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9" name="Content Placeholder 9" descr="59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195064" y="1401150"/>
            <a:ext cx="3805436" cy="22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8" descr="46962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90500" y="3682999"/>
            <a:ext cx="2546492" cy="2690775"/>
          </a:xfrm>
        </p:spPr>
      </p:pic>
      <p:pic>
        <p:nvPicPr>
          <p:cNvPr id="11" name="Content Placeholder 9" descr="59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2278928" y="3670300"/>
            <a:ext cx="1749167" cy="26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theme/theme1.xml><?xml version="1.0" encoding="utf-8"?>
<a:theme xmlns:a="http://schemas.openxmlformats.org/drawingml/2006/main" name="Rh_027_natural">
  <a:themeElements>
    <a:clrScheme name="1_Default Design 1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B"/>
      </a:accent5>
      <a:accent6>
        <a:srgbClr val="DCAB2D"/>
      </a:accent6>
      <a:hlink>
        <a:srgbClr val="AED925"/>
      </a:hlink>
      <a:folHlink>
        <a:srgbClr val="4E9D4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B"/>
        </a:accent5>
        <a:accent6>
          <a:srgbClr val="DCAB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CD0B4"/>
        </a:accent5>
        <a:accent6>
          <a:srgbClr val="7F99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6DDAB"/>
        </a:accent5>
        <a:accent6>
          <a:srgbClr val="7EBB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Rh_027_natural</Template>
  <TotalTime>2065</TotalTime>
  <Words>907</Words>
  <Application>Microsoft Office PowerPoint</Application>
  <PresentationFormat>On-screen Show (4:3)</PresentationFormat>
  <Paragraphs>134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Tahoma</vt:lpstr>
      <vt:lpstr>Verdana</vt:lpstr>
      <vt:lpstr>Rh_027_natural</vt:lpstr>
      <vt:lpstr>PowerPoint Presentation</vt:lpstr>
      <vt:lpstr>PowerPoint Presentation</vt:lpstr>
      <vt:lpstr>จุดประกายแรก ... เป็นมะเร็งก็มีความสุขได้ กรณีศึกษา : ลูก</vt:lpstr>
      <vt:lpstr>PowerPoint Presentation</vt:lpstr>
      <vt:lpstr>จุดประกายที่ 2  เตรียมตัวตายได้  ตายที่บ้านก็ได้ กรณีศึกษา : คุณพ่อ</vt:lpstr>
      <vt:lpstr>PowerPoint Presentation</vt:lpstr>
      <vt:lpstr>ตายดี ตายสบาย  ถ้าญาติเข้าใจ กรณีศึกษา : ป้าเล็ก</vt:lpstr>
      <vt:lpstr>PowerPoint Presentation</vt:lpstr>
      <vt:lpstr>เต็มที่ ... แบบพอประมาณ กรณีศึกษา : ป้าจิต</vt:lpstr>
      <vt:lpstr>PowerPoint Presentation</vt:lpstr>
      <vt:lpstr>การหาความสุข .. อยู่ที่วิธีคิด กรณีศึกษา : พี่แป๊ะ (สามี)</vt:lpstr>
      <vt:lpstr>เที่ยวก่อนผ่าตัด .. TRIP สุดท้าย ที่เขาค้อ</vt:lpstr>
      <vt:lpstr>PowerPoint Presentation</vt:lpstr>
      <vt:lpstr>ยอมรับ อย่างมีสติ กรณีศึกษา : พี่น้อย</vt:lpstr>
      <vt:lpstr>PowerPoint Presentation</vt:lpstr>
      <vt:lpstr>ความสุข ...สำคัญกว่าดัชนีทางการแพทย์ กรณีศึกษา : คุณแม่</vt:lpstr>
      <vt:lpstr>ถึงอย่างไรก็ต้องใช้ .. เลือกที่ชอบใจไว้ได้เลย </vt:lpstr>
      <vt:lpstr>กินกับปาก .. ดีกว่ารอฝากพระไป</vt:lpstr>
      <vt:lpstr>ความสุข  มีได้ทุกวัน</vt:lpstr>
      <vt:lpstr>Hello .. เพื่อความไม่ประมาท  ซ้อมตายอีก</vt:lpstr>
      <vt:lpstr>เตรียมบุญ .. ของติดตัวที่นำไปได้</vt:lpstr>
      <vt:lpstr>ทำปัจจุบัน และเตรียมสำหรับอนาคต</vt:lpstr>
      <vt:lpstr>ห้องพระเคลื่อนที่</vt:lpstr>
      <vt:lpstr>เมื่ออาหารกาย ... ไม่ค่อยสำคัญ</vt:lpstr>
      <vt:lpstr>เดินทาง  27 ก.ย.62</vt:lpstr>
      <vt:lpstr>เว้นวรรค 7 วัน  ... จัดงาน 2 วัน จบ  </vt:lpstr>
      <vt:lpstr>PowerPoint Presentation</vt:lpstr>
      <vt:lpstr>คือ ... ฉัน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YANGS2015</dc:creator>
  <cp:lastModifiedBy>Windows User</cp:lastModifiedBy>
  <cp:revision>164</cp:revision>
  <dcterms:created xsi:type="dcterms:W3CDTF">2015-03-07T07:57:30Z</dcterms:created>
  <dcterms:modified xsi:type="dcterms:W3CDTF">2020-02-18T17:25:26Z</dcterms:modified>
</cp:coreProperties>
</file>